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1" r:id="rId4"/>
    <p:sldId id="272" r:id="rId5"/>
    <p:sldId id="284" r:id="rId6"/>
    <p:sldId id="311" r:id="rId7"/>
    <p:sldId id="288" r:id="rId8"/>
    <p:sldId id="287" r:id="rId9"/>
    <p:sldId id="289" r:id="rId10"/>
    <p:sldId id="309" r:id="rId11"/>
    <p:sldId id="310" r:id="rId12"/>
    <p:sldId id="273" r:id="rId13"/>
    <p:sldId id="279" r:id="rId14"/>
    <p:sldId id="268" r:id="rId15"/>
    <p:sldId id="263" r:id="rId16"/>
    <p:sldId id="314" r:id="rId17"/>
    <p:sldId id="313" r:id="rId18"/>
    <p:sldId id="304" r:id="rId19"/>
    <p:sldId id="306" r:id="rId20"/>
    <p:sldId id="300" r:id="rId21"/>
    <p:sldId id="301" r:id="rId22"/>
    <p:sldId id="307" r:id="rId23"/>
    <p:sldId id="30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6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1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8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8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3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1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7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18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0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4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3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A9926-A1E7-41FE-9698-EEBA5CD0EB09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6BDB-078F-4D2C-82DD-0465492D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1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file:///\\192.168.45.100\forGPU2\Kimjihoo\presentation\9-2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.png"/><Relationship Id="rId4" Type="http://schemas.openxmlformats.org/officeDocument/2006/relationships/video" Target="../media/media3.mp4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6346558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6356546"/>
            <a:ext cx="1529649" cy="400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1FDF43-61AD-4FE6-9742-AB2D41FC9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75493"/>
            <a:ext cx="6096000" cy="243088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5987214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F177A8-7A63-42ED-B7B9-411FCD2B8AE1}"/>
              </a:ext>
            </a:extLst>
          </p:cNvPr>
          <p:cNvSpPr txBox="1"/>
          <p:nvPr/>
        </p:nvSpPr>
        <p:spPr>
          <a:xfrm>
            <a:off x="0" y="59872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  <a:cs typeface="맑은 고딕 Semilight" panose="020B0502040204020203" pitchFamily="50" charset="-127"/>
              </a:rPr>
              <a:t>김지후</a:t>
            </a:r>
            <a:endParaRPr lang="en-US" dirty="0"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2EE9AA-8180-4F8F-9546-D269F3B199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92" y="257594"/>
            <a:ext cx="1875992" cy="847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527BD1-5C26-4590-93C8-38CA12B93B20}"/>
              </a:ext>
            </a:extLst>
          </p:cNvPr>
          <p:cNvSpPr txBox="1"/>
          <p:nvPr/>
        </p:nvSpPr>
        <p:spPr>
          <a:xfrm>
            <a:off x="240892" y="1198983"/>
            <a:ext cx="4033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ea"/>
                <a:ea typeface="+mj-ea"/>
              </a:rPr>
              <a:t>Monthly Presentation</a:t>
            </a:r>
            <a:endParaRPr lang="en-US" sz="3200" dirty="0" smtClean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92BB2-0845-42B1-B9A8-1675F3DECEFD}"/>
              </a:ext>
            </a:extLst>
          </p:cNvPr>
          <p:cNvSpPr txBox="1"/>
          <p:nvPr/>
        </p:nvSpPr>
        <p:spPr>
          <a:xfrm>
            <a:off x="6248400" y="3573883"/>
            <a:ext cx="412010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Medical</a:t>
            </a:r>
            <a:r>
              <a:rPr lang="ko-KR" altLang="en-US" sz="1600" dirty="0" smtClean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Imaging</a:t>
            </a:r>
            <a:r>
              <a:rPr lang="ko-KR" altLang="en-US" sz="1600" dirty="0" smtClean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&amp; Intelligent Reality Lab.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Convergence Medicine/Radiology, 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University of Ulsan College of Medicine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err="1" smtClean="0">
                <a:latin typeface="+mn-ea"/>
                <a:cs typeface="Biome Light" panose="020B0502040204020203" pitchFamily="34" charset="0"/>
              </a:rPr>
              <a:t>Asan</a:t>
            </a:r>
            <a:r>
              <a:rPr lang="en-US" altLang="ko-KR" sz="1600" dirty="0" smtClean="0">
                <a:latin typeface="+mn-ea"/>
                <a:cs typeface="Biome Light" panose="020B0502040204020203" pitchFamily="34" charset="0"/>
              </a:rPr>
              <a:t> Medical Center</a:t>
            </a:r>
            <a:endParaRPr lang="en-US" altLang="ko-KR" sz="1600" dirty="0">
              <a:latin typeface="+mn-ea"/>
              <a:cs typeface="Biome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6786" y="6009005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Bahnschrift Condensed" panose="020B0502040204020203" pitchFamily="34" charset="0"/>
              </a:rPr>
              <a:t>2025.09.12 ~ 2025.09.24</a:t>
            </a:r>
            <a:endParaRPr lang="ko-KR" altLang="en-US" dirty="0">
              <a:latin typeface="Bahnschrift Condensed" panose="020B0502040204020203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575" y="6400127"/>
            <a:ext cx="6219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 action="ppaction://hlinkfile"/>
              </a:rPr>
              <a:t>\\</a:t>
            </a:r>
            <a:r>
              <a:rPr lang="en-US" altLang="ko-KR" dirty="0" smtClean="0">
                <a:hlinkClick r:id="rId6" action="ppaction://hlinkfile"/>
              </a:rPr>
              <a:t>192.168.45.100\forGPU2\Kimjihoo\presentation\9-2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3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Filtering : Sapiens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" y="830745"/>
            <a:ext cx="4056917" cy="588307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76724" y="1063849"/>
            <a:ext cx="7677151" cy="54168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Filtering</a:t>
            </a: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Pipeline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Sapiens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Labeling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데이터의 실시간 이상치 제거 및 품질 향상 파이프라인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파이프라인 순서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IQR 및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x,y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좌표 시각화를 통한 통계적 이상치 파악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인물이 포착될 경우 환자(주 인물)만 추출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결측치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발생 시 보간 처리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Occlusion으로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인한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keypoints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변화 감지 시 특정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값 고정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IQR 또는 좌표의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velocity를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급격한 움직임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보간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6"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Smoothing을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jitter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문제 및 자잘한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제거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7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정제된 데이터로 새로운 영상 생성 및 확인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8"/>
              <a:tabLst/>
            </a:pP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CSV의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is_train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업데이트하여 학습 데이터 준비 완료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8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기대효과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한 영상당 </a:t>
            </a:r>
            <a:r>
              <a:rPr lang="en-US" altLang="ko-KR" dirty="0" smtClean="0">
                <a:latin typeface="Arial" panose="020B0604020202020204" pitchFamily="34" charset="0"/>
              </a:rPr>
              <a:t>5~10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분 정도의 시간이 걸림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5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730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Filtering : Sapiens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8" y="830744"/>
            <a:ext cx="3211270" cy="5914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lateral__slr_bobath_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20157" y="1379913"/>
            <a:ext cx="8583422" cy="48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1520" y="1905506"/>
            <a:ext cx="67489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YOLO</a:t>
            </a:r>
          </a:p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Detecting</a:t>
            </a:r>
          </a:p>
        </p:txBody>
      </p:sp>
    </p:spTree>
    <p:extLst>
      <p:ext uri="{BB962C8B-B14F-4D97-AF65-F5344CB8AC3E}">
        <p14:creationId xmlns:p14="http://schemas.microsoft.com/office/powerpoint/2010/main" val="21419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Keypoints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추출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2D Body Keypoint Datasets — MMPose 1.3.2 document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23" y="800100"/>
            <a:ext cx="2675792" cy="597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9323" y="1441646"/>
            <a:ext cx="2675792" cy="53336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774992" y="1441645"/>
          <a:ext cx="7741176" cy="234302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095904">
                  <a:extLst>
                    <a:ext uri="{9D8B030D-6E8A-4147-A177-3AD203B41FA5}">
                      <a16:colId xmlns:a16="http://schemas.microsoft.com/office/drawing/2014/main" val="1148616027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553056177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623865614"/>
                    </a:ext>
                  </a:extLst>
                </a:gridCol>
                <a:gridCol w="778122">
                  <a:extLst>
                    <a:ext uri="{9D8B030D-6E8A-4147-A177-3AD203B41FA5}">
                      <a16:colId xmlns:a16="http://schemas.microsoft.com/office/drawing/2014/main" val="113545271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이름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Index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이름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Index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33351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Shoulder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5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Hip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11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105632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Shoulder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6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Hip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12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939734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Elbow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7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Knee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13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2045651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Elbow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8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Knee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14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078283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Wrist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9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Left Ankle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15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818798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Wrist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10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Right Ankle</a:t>
                      </a:r>
                    </a:p>
                  </a:txBody>
                  <a:tcPr marL="83680" marR="83680" marT="41840" marB="41840" anchor="ctr">
                    <a:lnL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16</a:t>
                      </a:r>
                    </a:p>
                  </a:txBody>
                  <a:tcPr marL="83680" marR="83680" marT="41840" marB="418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9344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23746"/>
              </p:ext>
            </p:extLst>
          </p:nvPr>
        </p:nvGraphicFramePr>
        <p:xfrm>
          <a:off x="3541223" y="3935041"/>
          <a:ext cx="8208714" cy="28084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29046">
                  <a:extLst>
                    <a:ext uri="{9D8B030D-6E8A-4147-A177-3AD203B41FA5}">
                      <a16:colId xmlns:a16="http://schemas.microsoft.com/office/drawing/2014/main" val="2829290958"/>
                    </a:ext>
                  </a:extLst>
                </a:gridCol>
                <a:gridCol w="2230558">
                  <a:extLst>
                    <a:ext uri="{9D8B030D-6E8A-4147-A177-3AD203B41FA5}">
                      <a16:colId xmlns:a16="http://schemas.microsoft.com/office/drawing/2014/main" val="4208295704"/>
                    </a:ext>
                  </a:extLst>
                </a:gridCol>
                <a:gridCol w="1232234">
                  <a:extLst>
                    <a:ext uri="{9D8B030D-6E8A-4147-A177-3AD203B41FA5}">
                      <a16:colId xmlns:a16="http://schemas.microsoft.com/office/drawing/2014/main" val="2489184268"/>
                    </a:ext>
                  </a:extLst>
                </a:gridCol>
                <a:gridCol w="3016876">
                  <a:extLst>
                    <a:ext uri="{9D8B030D-6E8A-4147-A177-3AD203B41FA5}">
                      <a16:colId xmlns:a16="http://schemas.microsoft.com/office/drawing/2014/main" val="643237305"/>
                    </a:ext>
                  </a:extLst>
                </a:gridCol>
              </a:tblGrid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Angle </a:t>
                      </a:r>
                      <a:r>
                        <a:rPr lang="ko-KR" altLang="en-US" sz="1500" dirty="0"/>
                        <a:t>이름</a:t>
                      </a:r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정의 </a:t>
                      </a:r>
                      <a:r>
                        <a:rPr lang="en-US" altLang="ko-KR" sz="1500" dirty="0"/>
                        <a:t>(</a:t>
                      </a:r>
                      <a:r>
                        <a:rPr lang="en-US" sz="1500" dirty="0" err="1"/>
                        <a:t>Keypoints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정의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숫자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설명 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한국어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79447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Angle_L_Elbow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(Shoulder–Elbow–Wrist)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/>
                        <a:t>(5–7–9)</a:t>
                      </a:r>
                    </a:p>
                  </a:txBody>
                  <a:tcPr marL="76339" marR="76339" marT="38170" marB="3817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왼쪽 팔꿈치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44425504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Angle_R_Elbow</a:t>
                      </a:r>
                      <a:endParaRPr lang="en-US" altLang="ko-KR" sz="1500" dirty="0" smtClean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(Shoulder–Elbow–Wrist)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/>
                        <a:t>(6–8–10)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오른쪽 팔꿈치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645780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Angle_L_Shoulder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(Elbow–Shoulder–Hip)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(7–5–11)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왼쪽 어깨</a:t>
                      </a:r>
                      <a:r>
                        <a:rPr lang="en-US" altLang="ko-KR" sz="1500" dirty="0"/>
                        <a:t>-</a:t>
                      </a:r>
                      <a:r>
                        <a:rPr lang="ko-KR" altLang="en-US" sz="1500" dirty="0"/>
                        <a:t>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77032497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Angle_R_Shoulder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(Elbow–Shoulder–Hip)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(8–6–12)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오른쪽 어깨</a:t>
                      </a:r>
                      <a:r>
                        <a:rPr lang="en-US" altLang="ko-KR" sz="1500" dirty="0"/>
                        <a:t>-</a:t>
                      </a:r>
                      <a:r>
                        <a:rPr lang="ko-KR" altLang="en-US" sz="1500" dirty="0"/>
                        <a:t>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3245860"/>
                  </a:ext>
                </a:extLst>
              </a:tr>
              <a:tr h="1794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Angle_L_Hip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(Hip–Knee–Ankle)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(11–13–15)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왼쪽 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3904184"/>
                  </a:ext>
                </a:extLst>
              </a:tr>
              <a:tr h="1794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Angle_R_Hip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(Hip–Knee–Ankle)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(12–14–16)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오른쪽 엉덩이 각도</a:t>
                      </a:r>
                    </a:p>
                  </a:txBody>
                  <a:tcPr marL="76339" marR="76339" marT="38170" marB="381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92341091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Angle_L_Knee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(Shoulder–Hip–Knee)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(5–11–13)</a:t>
                      </a:r>
                    </a:p>
                  </a:txBody>
                  <a:tcPr marL="76339" marR="76339" marT="38170" marB="3817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왼쪽 무릎 각도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327" marR="76327" marT="38227" marB="38227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217355"/>
                  </a:ext>
                </a:extLst>
              </a:tr>
              <a:tr h="3140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err="1" smtClean="0"/>
                        <a:t>Angle_R_Knee</a:t>
                      </a:r>
                      <a:endParaRPr lang="en-US" altLang="ko-KR" sz="1500" dirty="0"/>
                    </a:p>
                  </a:txBody>
                  <a:tcPr marL="76339" marR="76339" marT="38170" marB="381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(Shoulder–Hip–Knee)</a:t>
                      </a:r>
                    </a:p>
                  </a:txBody>
                  <a:tcPr marL="76339" marR="76339" marT="38170" marB="3817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/>
                        <a:t>(6–12–14)</a:t>
                      </a:r>
                    </a:p>
                  </a:txBody>
                  <a:tcPr marL="76339" marR="76339" marT="38170" marB="3817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오른쪽 무릎 각도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327" marR="76327" marT="38227" marB="38227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7416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307363" y="829610"/>
            <a:ext cx="514397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12</a:t>
            </a:r>
            <a:r>
              <a:rPr lang="ko-KR" altLang="en-US" sz="2400" b="1" dirty="0" smtClean="0"/>
              <a:t>개의 </a:t>
            </a:r>
            <a:r>
              <a:rPr lang="en-US" altLang="ko-KR" sz="2400" b="1" dirty="0" err="1" smtClean="0"/>
              <a:t>Keypoints</a:t>
            </a:r>
            <a:r>
              <a:rPr lang="en-US" altLang="ko-KR" sz="2400" b="1" dirty="0" smtClean="0"/>
              <a:t>, 8</a:t>
            </a:r>
            <a:r>
              <a:rPr lang="ko-KR" altLang="en-US" sz="2400" b="1" dirty="0" smtClean="0"/>
              <a:t>개의 관절 각도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4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551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YOLOv11 Detecting VS Pose-Estimate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5957"/>
              </p:ext>
            </p:extLst>
          </p:nvPr>
        </p:nvGraphicFramePr>
        <p:xfrm>
          <a:off x="287693" y="1145193"/>
          <a:ext cx="11636829" cy="2834640"/>
        </p:xfrm>
        <a:graphic>
          <a:graphicData uri="http://schemas.openxmlformats.org/drawingml/2006/table">
            <a:tbl>
              <a:tblPr/>
              <a:tblGrid>
                <a:gridCol w="2427515">
                  <a:extLst>
                    <a:ext uri="{9D8B030D-6E8A-4147-A177-3AD203B41FA5}">
                      <a16:colId xmlns:a16="http://schemas.microsoft.com/office/drawing/2014/main" val="1885970232"/>
                    </a:ext>
                  </a:extLst>
                </a:gridCol>
                <a:gridCol w="4604657">
                  <a:extLst>
                    <a:ext uri="{9D8B030D-6E8A-4147-A177-3AD203B41FA5}">
                      <a16:colId xmlns:a16="http://schemas.microsoft.com/office/drawing/2014/main" val="1065531460"/>
                    </a:ext>
                  </a:extLst>
                </a:gridCol>
                <a:gridCol w="4604657">
                  <a:extLst>
                    <a:ext uri="{9D8B030D-6E8A-4147-A177-3AD203B41FA5}">
                      <a16:colId xmlns:a16="http://schemas.microsoft.com/office/drawing/2014/main" val="336946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YOLOv11 (</a:t>
                      </a:r>
                      <a:r>
                        <a:rPr lang="en-US" b="1" dirty="0" err="1"/>
                        <a:t>Keypoint</a:t>
                      </a:r>
                      <a:r>
                        <a:rPr lang="en-US" b="1" dirty="0"/>
                        <a:t> as </a:t>
                      </a:r>
                      <a:r>
                        <a:rPr lang="en-US" b="1" dirty="0" err="1"/>
                        <a:t>BBox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YOLOv11-Pose (</a:t>
                      </a:r>
                      <a:r>
                        <a:rPr lang="ko-KR" altLang="en-US" b="1" dirty="0"/>
                        <a:t>기존 </a:t>
                      </a:r>
                      <a:r>
                        <a:rPr lang="en-US" b="1" dirty="0"/>
                        <a:t>Pose </a:t>
                      </a:r>
                      <a:r>
                        <a:rPr lang="ko-KR" altLang="en-US" b="1" dirty="0"/>
                        <a:t>모델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432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기본 아이디어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각 관절을 독립 </a:t>
                      </a:r>
                      <a:r>
                        <a:rPr lang="ko-KR" altLang="en-US" dirty="0" smtClean="0"/>
                        <a:t>객체로 탐지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작은 </a:t>
                      </a:r>
                      <a:r>
                        <a:rPr lang="en-US" altLang="ko-KR" dirty="0" err="1" smtClean="0"/>
                        <a:t>BBox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한 사람의 전체 </a:t>
                      </a:r>
                      <a:r>
                        <a:rPr lang="en-US" altLang="ko-KR" dirty="0"/>
                        <a:t>skeleton</a:t>
                      </a:r>
                      <a:r>
                        <a:rPr lang="ko-KR" altLang="en-US" dirty="0"/>
                        <a:t>을 한 번에 추정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52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출력 구조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여러 개의 </a:t>
                      </a:r>
                      <a:r>
                        <a:rPr lang="en-US" dirty="0" err="1"/>
                        <a:t>keypoint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BBox</a:t>
                      </a:r>
                      <a:r>
                        <a:rPr lang="en-US" dirty="0"/>
                        <a:t>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(</a:t>
                      </a:r>
                      <a:r>
                        <a:rPr lang="en-US" dirty="0"/>
                        <a:t>class</a:t>
                      </a:r>
                      <a:r>
                        <a:rPr lang="ko-KR" altLang="en-US" dirty="0"/>
                        <a:t>별</a:t>
                      </a:r>
                      <a:r>
                        <a:rPr lang="en-US" altLang="ko-KR" dirty="0"/>
                        <a:t>: </a:t>
                      </a:r>
                      <a:r>
                        <a:rPr lang="en-US" dirty="0"/>
                        <a:t>shoulder, knee, wrist...)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BBox</a:t>
                      </a:r>
                      <a:r>
                        <a:rPr lang="en-US" dirty="0"/>
                        <a:t> + 17</a:t>
                      </a:r>
                      <a:r>
                        <a:rPr lang="ko-KR" altLang="en-US" dirty="0"/>
                        <a:t>개 </a:t>
                      </a:r>
                      <a:r>
                        <a:rPr lang="en-US" dirty="0" err="1"/>
                        <a:t>keypoint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124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모델 크기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매우 </a:t>
                      </a:r>
                      <a:r>
                        <a:rPr lang="ko-KR" altLang="en-US" dirty="0"/>
                        <a:t>빠름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경량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중간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상대적으로 무거움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384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Occlusion </a:t>
                      </a:r>
                      <a:r>
                        <a:rPr lang="ko-KR" altLang="en-US" b="1" dirty="0"/>
                        <a:t>대응력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낮음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가려진 관절 인식 불가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높음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구조적 관계로 추론 가능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64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Skeleton </a:t>
                      </a:r>
                      <a:r>
                        <a:rPr lang="ko-KR" altLang="en-US" b="1" dirty="0"/>
                        <a:t>관계 학습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각 </a:t>
                      </a:r>
                      <a:r>
                        <a:rPr lang="en-US" altLang="ko-KR" dirty="0" err="1"/>
                        <a:t>keypoint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독립 탐지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있음 </a:t>
                      </a:r>
                      <a:r>
                        <a:rPr lang="en-US" altLang="ko-KR" dirty="0"/>
                        <a:t>(</a:t>
                      </a:r>
                      <a:r>
                        <a:rPr lang="en-US" dirty="0"/>
                        <a:t>joint dependency </a:t>
                      </a:r>
                      <a:r>
                        <a:rPr lang="ko-KR" altLang="en-US" dirty="0"/>
                        <a:t>학습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492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/>
                        <a:t>적용 예시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단일 관절 검출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단순 반복 동작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인체 자세 분석</a:t>
                      </a:r>
                      <a:r>
                        <a:rPr lang="en-US" altLang="ko-KR" dirty="0"/>
                        <a:t>, </a:t>
                      </a:r>
                      <a:r>
                        <a:rPr lang="en-US" dirty="0"/>
                        <a:t>rehabilitation monitoring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91999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4075315"/>
            <a:ext cx="4219575" cy="25778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4075314"/>
            <a:ext cx="4219576" cy="25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441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YOLOv11 (</a:t>
            </a:r>
            <a:r>
              <a:rPr lang="en-US" altLang="ko-KR" sz="2400" b="1" dirty="0" err="1"/>
              <a:t>Keypoint</a:t>
            </a:r>
            <a:r>
              <a:rPr lang="en-US" altLang="ko-KR" sz="2400" b="1" dirty="0"/>
              <a:t> as </a:t>
            </a:r>
            <a:r>
              <a:rPr lang="en-US" altLang="ko-KR" sz="2400" b="1" dirty="0" err="1"/>
              <a:t>BBox</a:t>
            </a:r>
            <a:r>
              <a:rPr lang="en-US" altLang="ko-KR" sz="2400" b="1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6479" y="904876"/>
            <a:ext cx="5910349" cy="243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 smtClean="0"/>
              <a:t>Occlusion(</a:t>
            </a:r>
            <a:r>
              <a:rPr lang="ko-KR" altLang="en-US" b="1" dirty="0" smtClean="0"/>
              <a:t>가림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발생시 해결 방법이 전무하다</a:t>
            </a:r>
            <a:r>
              <a:rPr lang="en-US" altLang="ko-KR" b="1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좌측에서 촬영할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우측 손이나 발이 가려짐으로 인해 </a:t>
            </a:r>
            <a:r>
              <a:rPr lang="en-US" altLang="ko-KR" sz="1600" dirty="0" smtClean="0"/>
              <a:t>YOLO</a:t>
            </a:r>
            <a:r>
              <a:rPr lang="ko-KR" altLang="en-US" sz="1600" dirty="0" smtClean="0"/>
              <a:t>를 통한 </a:t>
            </a:r>
            <a:r>
              <a:rPr lang="en-US" altLang="ko-KR" sz="1600" dirty="0" smtClean="0"/>
              <a:t>Detecting </a:t>
            </a:r>
            <a:r>
              <a:rPr lang="ko-KR" altLang="en-US" sz="1600" dirty="0" smtClean="0"/>
              <a:t>불가능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좌우 </a:t>
            </a:r>
            <a:r>
              <a:rPr lang="en-US" altLang="ko-KR" b="1" dirty="0" err="1" smtClean="0"/>
              <a:t>keypoints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구분 방법이 애매함</a:t>
            </a:r>
            <a:r>
              <a:rPr lang="en-US" altLang="ko-KR" b="1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 smtClean="0"/>
              <a:t>사람이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명 이상 존재할 경우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다른 사람의 </a:t>
            </a:r>
            <a:r>
              <a:rPr lang="en-US" altLang="ko-KR" b="1" dirty="0" err="1" smtClean="0"/>
              <a:t>Keypoints</a:t>
            </a:r>
            <a:r>
              <a:rPr lang="ko-KR" altLang="en-US" b="1" dirty="0" smtClean="0"/>
              <a:t>와 혼동할 가능성이 있음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42" y="904876"/>
            <a:ext cx="5831512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26479" y="4081549"/>
            <a:ext cx="5520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사람의 양 손목 발목에 특정한 스티커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아대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붕대</a:t>
            </a:r>
            <a:r>
              <a:rPr lang="en-US" altLang="ko-KR" dirty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Detecting </a:t>
            </a:r>
            <a:r>
              <a:rPr lang="ko-KR" altLang="en-US" dirty="0" smtClean="0"/>
              <a:t>하기 쉬운 물체를 장착 후 </a:t>
            </a:r>
            <a:r>
              <a:rPr lang="en-US" altLang="ko-KR" dirty="0" err="1" smtClean="0"/>
              <a:t>keypoints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outlier </a:t>
            </a:r>
            <a:r>
              <a:rPr lang="ko-KR" altLang="en-US" dirty="0" smtClean="0"/>
              <a:t>판단 가능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이때 오른쪽 왼쪽의 차이가 클수록 좋을 듯 함 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왼손 빨강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오른손 파랑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현재 실험을 위해 환자복은 대여한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0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9613" y="1905506"/>
            <a:ext cx="56927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YOLO</a:t>
            </a:r>
          </a:p>
          <a:p>
            <a:pPr algn="ctr"/>
            <a:r>
              <a:rPr lang="en-US" altLang="ko-KR" sz="9600" dirty="0">
                <a:solidFill>
                  <a:schemeClr val="bg1"/>
                </a:solidFill>
                <a:latin typeface="Arial Black" panose="020B0A04020102020204" pitchFamily="34" charset="0"/>
              </a:rPr>
              <a:t>T</a:t>
            </a:r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raining</a:t>
            </a:r>
          </a:p>
        </p:txBody>
      </p:sp>
    </p:spTree>
    <p:extLst>
      <p:ext uri="{BB962C8B-B14F-4D97-AF65-F5344CB8AC3E}">
        <p14:creationId xmlns:p14="http://schemas.microsoft.com/office/powerpoint/2010/main" val="369074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5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YOLO’s structure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44994"/>
              </p:ext>
            </p:extLst>
          </p:nvPr>
        </p:nvGraphicFramePr>
        <p:xfrm>
          <a:off x="319577" y="2839412"/>
          <a:ext cx="11417995" cy="349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2103">
                  <a:extLst>
                    <a:ext uri="{9D8B030D-6E8A-4147-A177-3AD203B41FA5}">
                      <a16:colId xmlns:a16="http://schemas.microsoft.com/office/drawing/2014/main" val="3913355296"/>
                    </a:ext>
                  </a:extLst>
                </a:gridCol>
                <a:gridCol w="4862946">
                  <a:extLst>
                    <a:ext uri="{9D8B030D-6E8A-4147-A177-3AD203B41FA5}">
                      <a16:colId xmlns:a16="http://schemas.microsoft.com/office/drawing/2014/main" val="4266981885"/>
                    </a:ext>
                  </a:extLst>
                </a:gridCol>
                <a:gridCol w="4862946">
                  <a:extLst>
                    <a:ext uri="{9D8B030D-6E8A-4147-A177-3AD203B41FA5}">
                      <a16:colId xmlns:a16="http://schemas.microsoft.com/office/drawing/2014/main" val="4074124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Fine-tuning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Full</a:t>
                      </a:r>
                      <a:r>
                        <a:rPr lang="en-US" altLang="ko-KR" baseline="0" dirty="0" smtClean="0"/>
                        <a:t> retraining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277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핵심 개념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COCO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모델의 </a:t>
                      </a:r>
                      <a:r>
                        <a:rPr lang="en-US" altLang="ko-KR" baseline="0" dirty="0" smtClean="0"/>
                        <a:t>Backbone, Neck </a:t>
                      </a:r>
                      <a:r>
                        <a:rPr lang="ko-KR" altLang="en-US" baseline="0" dirty="0" smtClean="0"/>
                        <a:t>유지</a:t>
                      </a:r>
                      <a:r>
                        <a:rPr lang="en-US" altLang="ko-KR" baseline="0" dirty="0" smtClean="0"/>
                        <a:t>, Head </a:t>
                      </a:r>
                      <a:r>
                        <a:rPr lang="ko-KR" altLang="en-US" baseline="0" dirty="0" smtClean="0"/>
                        <a:t>만 새로 학습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모든 </a:t>
                      </a:r>
                      <a:r>
                        <a:rPr lang="en-US" altLang="ko-KR" dirty="0" smtClean="0"/>
                        <a:t>layer </a:t>
                      </a:r>
                      <a:r>
                        <a:rPr lang="ko-KR" altLang="en-US" dirty="0" smtClean="0"/>
                        <a:t>초기화 후 처음부터 학습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01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모델 구조 </a:t>
                      </a:r>
                      <a:r>
                        <a:rPr lang="en-US" altLang="ko-KR" dirty="0" smtClean="0"/>
                        <a:t>(layer </a:t>
                      </a:r>
                      <a:r>
                        <a:rPr lang="ko-KR" altLang="en-US" dirty="0" smtClean="0"/>
                        <a:t>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동일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69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Parameter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수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동일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68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연산량</a:t>
                      </a:r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동일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8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불필요한 얼굴 </a:t>
                      </a:r>
                      <a:r>
                        <a:rPr lang="en-US" altLang="ko-KR" sz="1400" dirty="0" err="1" smtClean="0"/>
                        <a:t>keypoints</a:t>
                      </a:r>
                      <a:r>
                        <a:rPr lang="ko-KR" altLang="en-US" sz="1400" dirty="0" smtClean="0"/>
                        <a:t>의 영향이 남는다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목표로 하는 </a:t>
                      </a:r>
                      <a:r>
                        <a:rPr lang="en-US" altLang="ko-KR" sz="1400" dirty="0" smtClean="0"/>
                        <a:t>12 </a:t>
                      </a:r>
                      <a:r>
                        <a:rPr lang="en-US" altLang="ko-KR" sz="1400" dirty="0" err="1" smtClean="0"/>
                        <a:t>keypoints</a:t>
                      </a:r>
                      <a:r>
                        <a:rPr lang="ko-KR" altLang="en-US" sz="1400" dirty="0" smtClean="0"/>
                        <a:t>는 특정 환경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환자복</a:t>
                      </a:r>
                      <a:r>
                        <a:rPr lang="en-US" altLang="ko-KR" sz="1400" dirty="0" smtClean="0"/>
                        <a:t>)</a:t>
                      </a:r>
                      <a:r>
                        <a:rPr lang="ko-KR" altLang="en-US" sz="1400" dirty="0" smtClean="0"/>
                        <a:t>에서 높은 성능을 보인다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Skeleton </a:t>
                      </a:r>
                      <a:r>
                        <a:rPr lang="ko-KR" altLang="en-US" sz="1400" dirty="0" smtClean="0"/>
                        <a:t>구조를 완전히 새롭게 학습</a:t>
                      </a:r>
                      <a:endParaRPr lang="en-US" altLang="ko-KR" sz="14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얼굴 정보 의존성 제거 가능</a:t>
                      </a:r>
                      <a:endParaRPr lang="en-US" altLang="ko-KR" sz="1400" dirty="0" smtClean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/>
                        <a:t>데이터 도메인에 특화된 표현 학습 가능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84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2360.4</a:t>
                      </a:r>
                      <a:r>
                        <a:rPr lang="ko-KR" altLang="en-US" sz="1400" dirty="0" smtClean="0"/>
                        <a:t>분 </a:t>
                      </a:r>
                      <a:r>
                        <a:rPr lang="en-US" altLang="ko-KR" sz="1400" dirty="0" smtClean="0"/>
                        <a:t>=(39.34 </a:t>
                      </a:r>
                      <a:r>
                        <a:rPr lang="ko-KR" altLang="en-US" sz="1400" dirty="0" smtClean="0"/>
                        <a:t>시간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/>
                        <a:t>1589.9</a:t>
                      </a:r>
                      <a:r>
                        <a:rPr lang="ko-KR" altLang="en-US" sz="1400" dirty="0" smtClean="0"/>
                        <a:t>분</a:t>
                      </a:r>
                      <a:r>
                        <a:rPr lang="en-US" altLang="ko-KR" sz="1400" dirty="0" smtClean="0"/>
                        <a:t>= (26.5</a:t>
                      </a:r>
                      <a:r>
                        <a:rPr lang="ko-KR" altLang="en-US" sz="1400" dirty="0" smtClean="0"/>
                        <a:t>시간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95493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319577" y="896783"/>
          <a:ext cx="11401368" cy="178174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1010">
                  <a:extLst>
                    <a:ext uri="{9D8B030D-6E8A-4147-A177-3AD203B41FA5}">
                      <a16:colId xmlns:a16="http://schemas.microsoft.com/office/drawing/2014/main" val="4233337180"/>
                    </a:ext>
                  </a:extLst>
                </a:gridCol>
                <a:gridCol w="4376455">
                  <a:extLst>
                    <a:ext uri="{9D8B030D-6E8A-4147-A177-3AD203B41FA5}">
                      <a16:colId xmlns:a16="http://schemas.microsoft.com/office/drawing/2014/main" val="2318769732"/>
                    </a:ext>
                  </a:extLst>
                </a:gridCol>
                <a:gridCol w="4733903">
                  <a:extLst>
                    <a:ext uri="{9D8B030D-6E8A-4147-A177-3AD203B41FA5}">
                      <a16:colId xmlns:a16="http://schemas.microsoft.com/office/drawing/2014/main" val="919513660"/>
                    </a:ext>
                  </a:extLst>
                </a:gridCol>
              </a:tblGrid>
              <a:tr h="3805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세부 설명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10769"/>
                  </a:ext>
                </a:extLst>
              </a:tr>
              <a:tr h="3805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Backbone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Feature </a:t>
                      </a:r>
                      <a:r>
                        <a:rPr lang="ko-KR" altLang="en-US" dirty="0" smtClean="0"/>
                        <a:t>추출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여러 </a:t>
                      </a:r>
                      <a:r>
                        <a:rPr lang="en-US" altLang="ko-KR" dirty="0" smtClean="0"/>
                        <a:t>scale </a:t>
                      </a:r>
                      <a:r>
                        <a:rPr lang="ko-KR" altLang="en-US" dirty="0" smtClean="0"/>
                        <a:t>별로 </a:t>
                      </a:r>
                      <a:r>
                        <a:rPr lang="en-US" altLang="ko-KR" dirty="0" smtClean="0"/>
                        <a:t>feature map </a:t>
                      </a:r>
                      <a:r>
                        <a:rPr lang="ko-KR" altLang="en-US" dirty="0" smtClean="0"/>
                        <a:t>생성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443097"/>
                  </a:ext>
                </a:extLst>
              </a:tr>
              <a:tr h="3805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Neck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Multi-scale feature </a:t>
                      </a:r>
                      <a:r>
                        <a:rPr lang="ko-KR" altLang="en-US" dirty="0" smtClean="0"/>
                        <a:t>통합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Scale : </a:t>
                      </a:r>
                      <a:r>
                        <a:rPr lang="ko-KR" altLang="en-US" baseline="0" dirty="0" smtClean="0"/>
                        <a:t>사람 전체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Small Scale : </a:t>
                      </a:r>
                      <a:r>
                        <a:rPr lang="ko-KR" altLang="en-US" baseline="0" dirty="0" smtClean="0"/>
                        <a:t>사람의 관절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78319"/>
                  </a:ext>
                </a:extLst>
              </a:tr>
              <a:tr h="3805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Pose Head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Predict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02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9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325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YOLOv11 </a:t>
            </a:r>
            <a:r>
              <a:rPr lang="en-US" altLang="ko-KR" sz="24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Public_data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414516"/>
              </p:ext>
            </p:extLst>
          </p:nvPr>
        </p:nvGraphicFramePr>
        <p:xfrm>
          <a:off x="243434" y="940415"/>
          <a:ext cx="8724084" cy="56515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4847">
                  <a:extLst>
                    <a:ext uri="{9D8B030D-6E8A-4147-A177-3AD203B41FA5}">
                      <a16:colId xmlns:a16="http://schemas.microsoft.com/office/drawing/2014/main" val="1162422381"/>
                    </a:ext>
                  </a:extLst>
                </a:gridCol>
                <a:gridCol w="1689112">
                  <a:extLst>
                    <a:ext uri="{9D8B030D-6E8A-4147-A177-3AD203B41FA5}">
                      <a16:colId xmlns:a16="http://schemas.microsoft.com/office/drawing/2014/main" val="1552255762"/>
                    </a:ext>
                  </a:extLst>
                </a:gridCol>
                <a:gridCol w="1494295">
                  <a:extLst>
                    <a:ext uri="{9D8B030D-6E8A-4147-A177-3AD203B41FA5}">
                      <a16:colId xmlns:a16="http://schemas.microsoft.com/office/drawing/2014/main" val="3001951171"/>
                    </a:ext>
                  </a:extLst>
                </a:gridCol>
                <a:gridCol w="2172915">
                  <a:extLst>
                    <a:ext uri="{9D8B030D-6E8A-4147-A177-3AD203B41FA5}">
                      <a16:colId xmlns:a16="http://schemas.microsoft.com/office/drawing/2014/main" val="2244569560"/>
                    </a:ext>
                  </a:extLst>
                </a:gridCol>
                <a:gridCol w="2172915">
                  <a:extLst>
                    <a:ext uri="{9D8B030D-6E8A-4147-A177-3AD203B41FA5}">
                      <a16:colId xmlns:a16="http://schemas.microsoft.com/office/drawing/2014/main" val="3084073234"/>
                    </a:ext>
                  </a:extLst>
                </a:gridCol>
              </a:tblGrid>
              <a:tr h="46504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하위폴더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이미지 개수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영상 개수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583517"/>
                  </a:ext>
                </a:extLst>
              </a:tr>
              <a:tr h="4715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Public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COCO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56599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Fine-tuning</a:t>
                      </a:r>
                      <a:r>
                        <a:rPr lang="ko-KR" altLang="en-US" dirty="0" smtClean="0"/>
                        <a:t>의 경우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불필요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70535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2346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35525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590948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DWPOSE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56813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213452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8000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932810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MPII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Train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14695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385417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Val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2596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245549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072800"/>
                  </a:ext>
                </a:extLst>
              </a:tr>
              <a:tr h="4715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Patient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AI_Dataset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(N01)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Treatment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24375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351613"/>
                  </a:ext>
                </a:extLst>
              </a:tr>
              <a:tr h="4715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Ward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9511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801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2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4584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YOLOv11 </a:t>
            </a:r>
            <a:r>
              <a:rPr lang="en-US" altLang="ko-KR" sz="2400" b="1" dirty="0" err="1" smtClean="0"/>
              <a:t>finetuning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실험 결과</a:t>
            </a:r>
            <a:endParaRPr lang="en-US" altLang="ko-KR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7818" y="901126"/>
            <a:ext cx="656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AI_dataset</a:t>
            </a:r>
            <a:r>
              <a:rPr lang="en-US" altLang="ko-KR" dirty="0" smtClean="0"/>
              <a:t>/N01 </a:t>
            </a:r>
            <a:r>
              <a:rPr lang="ko-KR" altLang="en-US" dirty="0" smtClean="0"/>
              <a:t>내부 파일들만 가지고 </a:t>
            </a:r>
            <a:r>
              <a:rPr lang="en-US" altLang="ko-KR" dirty="0" err="1" smtClean="0"/>
              <a:t>finetuning</a:t>
            </a:r>
            <a:r>
              <a:rPr lang="ko-KR" altLang="en-US" dirty="0" smtClean="0"/>
              <a:t>을 시킨 결과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l="287" t="31384" r="80459" b="16371"/>
          <a:stretch/>
        </p:blipFill>
        <p:spPr>
          <a:xfrm>
            <a:off x="6772436" y="1371600"/>
            <a:ext cx="4801028" cy="1293156"/>
          </a:xfrm>
          <a:prstGeom prst="rect">
            <a:avLst/>
          </a:prstGeom>
        </p:spPr>
      </p:pic>
      <p:pic>
        <p:nvPicPr>
          <p:cNvPr id="12" name="frontal__clamshell_supine_pose_dir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06971" y="1371600"/>
            <a:ext cx="2991046" cy="53174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2436" y="3254960"/>
            <a:ext cx="4801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속도는 </a:t>
            </a:r>
            <a:r>
              <a:rPr lang="en-US" altLang="ko-KR" dirty="0" err="1" smtClean="0"/>
              <a:t>sapien</a:t>
            </a:r>
            <a:r>
              <a:rPr lang="ko-KR" altLang="en-US" dirty="0" smtClean="0"/>
              <a:t>에 비해 압도적으로 빠르지만 정확도는 적지 않게 벗어나기 때문에 </a:t>
            </a:r>
            <a:r>
              <a:rPr lang="en-US" altLang="ko-KR" dirty="0" smtClean="0"/>
              <a:t>labeling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sapiens</a:t>
            </a:r>
            <a:r>
              <a:rPr lang="ko-KR" altLang="en-US" dirty="0" smtClean="0"/>
              <a:t>를 계속해서 사용하는 것이 </a:t>
            </a:r>
            <a:r>
              <a:rPr lang="ko-KR" altLang="en-US" dirty="0" err="1" smtClean="0"/>
              <a:t>좋아보임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추후에 </a:t>
            </a:r>
            <a:r>
              <a:rPr lang="en-US" altLang="ko-KR" dirty="0" smtClean="0"/>
              <a:t>outlier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filterin</a:t>
            </a:r>
            <a:r>
              <a:rPr lang="ko-KR" altLang="en-US" dirty="0" smtClean="0"/>
              <a:t>을 완료한 데이터들을 추가 학습 시킨다면 정확도는 더욱 올라갈 것이라 예상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frontal__clamshell_supine_pose17_direc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9258" y="1371600"/>
            <a:ext cx="2992582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1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2305" y="1490008"/>
            <a:ext cx="57073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Main</a:t>
            </a:r>
          </a:p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Purpose</a:t>
            </a:r>
            <a:endParaRPr lang="en-US" altLang="ko-KR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4976" y="2686902"/>
            <a:ext cx="6582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Real-time</a:t>
            </a:r>
          </a:p>
        </p:txBody>
      </p:sp>
    </p:spTree>
    <p:extLst>
      <p:ext uri="{BB962C8B-B14F-4D97-AF65-F5344CB8AC3E}">
        <p14:creationId xmlns:p14="http://schemas.microsoft.com/office/powerpoint/2010/main" val="10711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491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Real-Time YOLO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52" y="1088287"/>
            <a:ext cx="6816235" cy="543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9734" y="1088287"/>
            <a:ext cx="485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초당 </a:t>
            </a:r>
            <a:r>
              <a:rPr lang="en-US" altLang="ko-KR" dirty="0" smtClean="0"/>
              <a:t>7 Frame </a:t>
            </a:r>
            <a:r>
              <a:rPr lang="ko-KR" altLang="en-US" dirty="0" smtClean="0"/>
              <a:t>정도 계산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정확도는 환자복을 입었을 때와 누워있을 경우를 포함해서 실험해 보아야 할 듯함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33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7197" y="2686902"/>
            <a:ext cx="69976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Next Task</a:t>
            </a:r>
          </a:p>
        </p:txBody>
      </p:sp>
    </p:spTree>
    <p:extLst>
      <p:ext uri="{BB962C8B-B14F-4D97-AF65-F5344CB8AC3E}">
        <p14:creationId xmlns:p14="http://schemas.microsoft.com/office/powerpoint/2010/main" val="29820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Next Task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60" y="1130531"/>
            <a:ext cx="73035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오후시간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AI_dataset</a:t>
            </a:r>
            <a:r>
              <a:rPr lang="en-US" altLang="ko-KR" dirty="0" smtClean="0"/>
              <a:t> filtering)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Nintendo Therapy </a:t>
            </a:r>
            <a:r>
              <a:rPr lang="ko-KR" altLang="en-US" dirty="0" smtClean="0"/>
              <a:t>영상 재활 운동 전후 환자 신체 능력 비교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Keypoints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좌표 거리 등을 이용해서 측정할 예정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특정 운동의 </a:t>
            </a:r>
            <a:r>
              <a:rPr lang="en-US" altLang="ko-KR" dirty="0" smtClean="0"/>
              <a:t>threshold</a:t>
            </a:r>
            <a:r>
              <a:rPr lang="ko-KR" altLang="en-US" dirty="0" smtClean="0"/>
              <a:t>를 설정해서 </a:t>
            </a:r>
            <a:r>
              <a:rPr lang="en-US" altLang="ko-KR" dirty="0" smtClean="0"/>
              <a:t>csv </a:t>
            </a:r>
            <a:r>
              <a:rPr lang="ko-KR" altLang="en-US" dirty="0" smtClean="0"/>
              <a:t>형태로 저장해볼 생각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Bosanjin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영상에 </a:t>
            </a:r>
            <a:r>
              <a:rPr lang="en-US" altLang="ko-KR" dirty="0" err="1" smtClean="0"/>
              <a:t>Repetiton</a:t>
            </a:r>
            <a:r>
              <a:rPr lang="en-US" altLang="ko-KR" dirty="0" smtClean="0"/>
              <a:t> Counter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환자복 </a:t>
            </a:r>
            <a:r>
              <a:rPr lang="en-US" altLang="ko-KR" dirty="0"/>
              <a:t>+ </a:t>
            </a:r>
            <a:r>
              <a:rPr lang="ko-KR" altLang="en-US" dirty="0" err="1"/>
              <a:t>아대</a:t>
            </a:r>
            <a:r>
              <a:rPr lang="ko-KR" altLang="en-US" dirty="0"/>
              <a:t> </a:t>
            </a:r>
            <a:r>
              <a:rPr lang="en-US" altLang="ko-KR" dirty="0"/>
              <a:t>Detecting </a:t>
            </a:r>
            <a:r>
              <a:rPr lang="ko-KR" altLang="en-US" dirty="0"/>
              <a:t>실험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30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130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 Purpose</a:t>
            </a:r>
            <a:endParaRPr lang="ko-KR" altLang="en-US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508" y="902794"/>
            <a:ext cx="11732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/>
              <a:t>현재 </a:t>
            </a:r>
            <a:r>
              <a:rPr lang="ko-KR" altLang="en-US" dirty="0" smtClean="0"/>
              <a:t>제도적 </a:t>
            </a:r>
            <a:r>
              <a:rPr lang="ko-KR" altLang="en-US" dirty="0"/>
              <a:t>이유로 인해</a:t>
            </a:r>
            <a:r>
              <a:rPr lang="en-US" altLang="ko-KR" dirty="0"/>
              <a:t>, </a:t>
            </a:r>
            <a:r>
              <a:rPr lang="ko-KR" altLang="en-US" dirty="0"/>
              <a:t>병원에서는 중환자를 대상으로 한 적극적인 재활 치료가 충분히 이루어지지 않고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이로 인해 중환자들은 재활의 기회를 얻기 어려우며</a:t>
            </a:r>
            <a:r>
              <a:rPr lang="en-US" altLang="ko-KR" dirty="0"/>
              <a:t>, </a:t>
            </a:r>
            <a:r>
              <a:rPr lang="ko-KR" altLang="en-US" dirty="0"/>
              <a:t>스스로 운동을 지속하기에도 많은 제약을 겪고 있다</a:t>
            </a:r>
            <a:r>
              <a:rPr lang="en-US" altLang="ko-KR" dirty="0"/>
              <a:t>.</a:t>
            </a:r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본 프로젝트는 이러한 문제를 해결하기 위해</a:t>
            </a:r>
            <a:r>
              <a:rPr lang="en-US" altLang="ko-KR" dirty="0"/>
              <a:t>, </a:t>
            </a:r>
            <a:r>
              <a:rPr lang="ko-KR" altLang="en-US" b="1" dirty="0"/>
              <a:t>환자 스스로 재활운동을 수행할 수 있도록 별도의 센서나 복잡한 장비 없이 </a:t>
            </a:r>
            <a:r>
              <a:rPr lang="ko-KR" altLang="en-US" b="1" dirty="0" smtClean="0"/>
              <a:t>운동 </a:t>
            </a:r>
            <a:r>
              <a:rPr lang="ko-KR" altLang="en-US" b="1" dirty="0"/>
              <a:t>측정이 가능한 </a:t>
            </a:r>
            <a:r>
              <a:rPr lang="ko-KR" altLang="en-US" b="1" dirty="0" err="1" smtClean="0"/>
              <a:t>게임형</a:t>
            </a:r>
            <a:r>
              <a:rPr lang="ko-KR" altLang="en-US" b="1" dirty="0" smtClean="0"/>
              <a:t> </a:t>
            </a:r>
            <a:r>
              <a:rPr lang="ko-KR" altLang="en-US" b="1" dirty="0"/>
              <a:t>재활 프로그램</a:t>
            </a:r>
            <a:r>
              <a:rPr lang="ko-KR" altLang="en-US" dirty="0"/>
              <a:t>을 개발하는 것을 목표로 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latinLnBrk="0"/>
            <a:r>
              <a:rPr lang="ko-KR" altLang="en-US" dirty="0"/>
              <a:t>이를 위해 카메라</a:t>
            </a:r>
            <a:r>
              <a:rPr lang="en-US" altLang="ko-KR" dirty="0"/>
              <a:t>(</a:t>
            </a:r>
            <a:r>
              <a:rPr lang="ko-KR" altLang="en-US" dirty="0"/>
              <a:t>또는 스마트폰</a:t>
            </a:r>
            <a:r>
              <a:rPr lang="en-US" altLang="ko-KR" dirty="0"/>
              <a:t>)</a:t>
            </a:r>
            <a:r>
              <a:rPr lang="ko-KR" altLang="en-US" dirty="0"/>
              <a:t>로 촬영된 영상을 </a:t>
            </a:r>
            <a:r>
              <a:rPr lang="ko-KR" altLang="en-US" b="1" dirty="0"/>
              <a:t>실시간</a:t>
            </a:r>
            <a:r>
              <a:rPr lang="ko-KR" altLang="en-US" dirty="0"/>
              <a:t>으로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b="1" dirty="0"/>
              <a:t>AI </a:t>
            </a:r>
            <a:r>
              <a:rPr lang="ko-KR" altLang="en-US" b="1" dirty="0"/>
              <a:t>기반 </a:t>
            </a:r>
            <a:r>
              <a:rPr lang="en-US" altLang="ko-KR" b="1" dirty="0"/>
              <a:t>Pose Estimation</a:t>
            </a:r>
            <a:r>
              <a:rPr lang="ko-KR" altLang="en-US" b="1" dirty="0"/>
              <a:t>을 수행하고</a:t>
            </a:r>
            <a:r>
              <a:rPr lang="en-US" altLang="ko-KR" b="1" dirty="0"/>
              <a:t>, </a:t>
            </a:r>
            <a:r>
              <a:rPr lang="ko-KR" altLang="en-US" b="1" dirty="0"/>
              <a:t>운동의 반복 횟수를 자동으로 측정</a:t>
            </a:r>
            <a:r>
              <a:rPr lang="en-US" altLang="ko-KR" b="1" dirty="0"/>
              <a:t>·</a:t>
            </a:r>
            <a:r>
              <a:rPr lang="ko-KR" altLang="en-US" b="1" dirty="0" err="1"/>
              <a:t>피드백하는</a:t>
            </a:r>
            <a:r>
              <a:rPr lang="ko-KR" altLang="en-US" b="1" dirty="0"/>
              <a:t> 모델</a:t>
            </a:r>
            <a:r>
              <a:rPr lang="ko-KR" altLang="en-US" dirty="0"/>
              <a:t>을 개발한다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508" y="6301047"/>
            <a:ext cx="371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 명 </a:t>
            </a:r>
            <a:r>
              <a:rPr lang="en-US" altLang="ko-KR" dirty="0" smtClean="0"/>
              <a:t>: Repetition Counter?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90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953" y="2644170"/>
            <a:ext cx="37240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DATA</a:t>
            </a:r>
            <a:endParaRPr lang="en-US" altLang="ko-KR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37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64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8569"/>
          <a:stretch/>
        </p:blipFill>
        <p:spPr>
          <a:xfrm>
            <a:off x="134496" y="886954"/>
            <a:ext cx="11923008" cy="49239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16947"/>
              </p:ext>
            </p:extLst>
          </p:nvPr>
        </p:nvGraphicFramePr>
        <p:xfrm>
          <a:off x="167747" y="1549400"/>
          <a:ext cx="11856507" cy="292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2521">
                  <a:extLst>
                    <a:ext uri="{9D8B030D-6E8A-4147-A177-3AD203B41FA5}">
                      <a16:colId xmlns:a16="http://schemas.microsoft.com/office/drawing/2014/main" val="389718999"/>
                    </a:ext>
                  </a:extLst>
                </a:gridCol>
                <a:gridCol w="8173986">
                  <a:extLst>
                    <a:ext uri="{9D8B030D-6E8A-4147-A177-3AD203B41FA5}">
                      <a16:colId xmlns:a16="http://schemas.microsoft.com/office/drawing/2014/main" val="2841992526"/>
                    </a:ext>
                  </a:extLst>
                </a:gridCol>
              </a:tblGrid>
              <a:tr h="3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폴더명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내부 파일 내용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85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AI_datset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b="1" dirty="0" smtClean="0"/>
                        <a:t>10</a:t>
                      </a:r>
                      <a:r>
                        <a:rPr lang="ko-KR" altLang="en-US" b="1" dirty="0" smtClean="0"/>
                        <a:t>명의 일반인 </a:t>
                      </a:r>
                      <a:r>
                        <a:rPr lang="ko-KR" altLang="en-US" dirty="0" smtClean="0"/>
                        <a:t>실험자가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가지 촬영 각도와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가지 장소에서 </a:t>
                      </a:r>
                      <a:r>
                        <a:rPr lang="en-US" altLang="ko-KR" dirty="0" smtClean="0"/>
                        <a:t>29</a:t>
                      </a:r>
                      <a:r>
                        <a:rPr lang="ko-KR" altLang="en-US" dirty="0" smtClean="0"/>
                        <a:t>가지 재활 동작 중 일부를 무작위로 수행한 영상 데이터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02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sample_data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 smtClean="0"/>
                        <a:t>총 </a:t>
                      </a:r>
                      <a:r>
                        <a:rPr lang="en-US" altLang="ko-KR" dirty="0" smtClean="0"/>
                        <a:t>75</a:t>
                      </a:r>
                      <a:r>
                        <a:rPr lang="ko-KR" altLang="en-US" dirty="0" smtClean="0"/>
                        <a:t>개의 주요 </a:t>
                      </a:r>
                      <a:r>
                        <a:rPr lang="ko-KR" altLang="en-US" b="1" dirty="0" smtClean="0"/>
                        <a:t>재활 운동 샘플</a:t>
                      </a:r>
                      <a:r>
                        <a:rPr lang="ko-KR" altLang="en-US" dirty="0" smtClean="0"/>
                        <a:t>이 포함된 데이터 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latinLnBrk="0"/>
                      <a:r>
                        <a:rPr lang="ko-KR" altLang="en-US" dirty="0" err="1" smtClean="0"/>
                        <a:t>동작별</a:t>
                      </a:r>
                      <a:r>
                        <a:rPr lang="ko-KR" altLang="en-US" dirty="0" smtClean="0"/>
                        <a:t> 기준 자세 측정 및 모델 학습용으로 </a:t>
                      </a:r>
                      <a:r>
                        <a:rPr lang="ko-KR" altLang="en-US" dirty="0" err="1" smtClean="0"/>
                        <a:t>활용예정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7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Won_Kim_research_at_Bosanjin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b="1" dirty="0" smtClean="0"/>
                        <a:t>15</a:t>
                      </a:r>
                      <a:r>
                        <a:rPr lang="ko-KR" altLang="en-US" b="1" dirty="0" smtClean="0"/>
                        <a:t>명의 중환자 </a:t>
                      </a:r>
                      <a:r>
                        <a:rPr lang="ko-KR" altLang="en-US" dirty="0" smtClean="0"/>
                        <a:t>실험자가 방문</a:t>
                      </a:r>
                      <a:r>
                        <a:rPr lang="en-US" altLang="ko-KR" dirty="0" smtClean="0"/>
                        <a:t>(VISIT) </a:t>
                      </a:r>
                      <a:r>
                        <a:rPr lang="ko-KR" altLang="en-US" dirty="0" err="1" smtClean="0"/>
                        <a:t>날짜별로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2~3</a:t>
                      </a:r>
                      <a:r>
                        <a:rPr lang="ko-KR" altLang="en-US" dirty="0" smtClean="0"/>
                        <a:t>가지 재활 동작을 하나의 카메라로 수행한 실제 임상 환경 데이터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82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Nintendo_Therapy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b="1" dirty="0" smtClean="0"/>
                        <a:t>22</a:t>
                      </a:r>
                      <a:r>
                        <a:rPr lang="ko-KR" altLang="en-US" b="1" dirty="0" smtClean="0"/>
                        <a:t>명의 중환자 </a:t>
                      </a:r>
                      <a:r>
                        <a:rPr lang="ko-KR" altLang="en-US" dirty="0" smtClean="0"/>
                        <a:t>실험자가 방문</a:t>
                      </a:r>
                      <a:r>
                        <a:rPr lang="en-US" altLang="ko-KR" dirty="0" smtClean="0"/>
                        <a:t>(VISIT) </a:t>
                      </a:r>
                      <a:r>
                        <a:rPr lang="ko-KR" altLang="en-US" dirty="0" err="1" smtClean="0"/>
                        <a:t>날짜별로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2~3</a:t>
                      </a:r>
                      <a:r>
                        <a:rPr lang="ko-KR" altLang="en-US" dirty="0" smtClean="0"/>
                        <a:t>가지 재활 동작을 하나의 카메라로 수행한 실제 임상 환경 데이터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172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3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5060" y="1905506"/>
            <a:ext cx="59418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Sapiens</a:t>
            </a:r>
          </a:p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Labeling</a:t>
            </a:r>
            <a:endParaRPr lang="en-US" altLang="ko-KR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2880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Sapiens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효율성 실험</a:t>
            </a:r>
            <a:endParaRPr lang="en-US" altLang="ko-KR" sz="24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8757" y="927712"/>
            <a:ext cx="1173229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dirty="0"/>
              <a:t>Sapiens </a:t>
            </a:r>
            <a:r>
              <a:rPr lang="ko-KR" altLang="en-US" dirty="0"/>
              <a:t>모델은 </a:t>
            </a:r>
            <a:r>
              <a:rPr lang="en-US" altLang="ko-KR" b="1" dirty="0"/>
              <a:t>Top-Down </a:t>
            </a:r>
            <a:r>
              <a:rPr lang="ko-KR" altLang="en-US" b="1" dirty="0"/>
              <a:t>방식</a:t>
            </a:r>
            <a:r>
              <a:rPr lang="ko-KR" altLang="en-US" dirty="0"/>
              <a:t>을 사용하여</a:t>
            </a:r>
            <a:r>
              <a:rPr lang="en-US" altLang="ko-KR" dirty="0"/>
              <a:t>, </a:t>
            </a:r>
            <a:r>
              <a:rPr lang="ko-KR" altLang="en-US" dirty="0"/>
              <a:t>먼저 사람을 </a:t>
            </a:r>
            <a:r>
              <a:rPr lang="ko-KR" altLang="en-US" b="1" dirty="0"/>
              <a:t>탐지</a:t>
            </a:r>
            <a:r>
              <a:rPr lang="en-US" altLang="ko-KR" b="1" dirty="0"/>
              <a:t>(Detection)</a:t>
            </a:r>
            <a:r>
              <a:rPr lang="ko-KR" altLang="en-US" dirty="0"/>
              <a:t> 한 뒤 해당 </a:t>
            </a:r>
            <a:r>
              <a:rPr lang="en-US" altLang="ko-KR" b="1" dirty="0"/>
              <a:t>Boundary Box </a:t>
            </a:r>
            <a:r>
              <a:rPr lang="ko-KR" altLang="en-US" b="1" dirty="0"/>
              <a:t>영역 내에서 </a:t>
            </a:r>
            <a:r>
              <a:rPr lang="en-US" altLang="ko-KR" b="1" dirty="0"/>
              <a:t>Pose Estimation</a:t>
            </a:r>
            <a:r>
              <a:rPr lang="ko-KR" altLang="en-US" b="1" dirty="0"/>
              <a:t>을 수행</a:t>
            </a:r>
            <a:r>
              <a:rPr lang="ko-KR" altLang="en-US" dirty="0"/>
              <a:t>함으로써 </a:t>
            </a:r>
            <a:r>
              <a:rPr lang="en-US" altLang="ko-KR" dirty="0"/>
              <a:t>Skeleton </a:t>
            </a:r>
            <a:r>
              <a:rPr lang="ko-KR" altLang="en-US" dirty="0"/>
              <a:t>및 </a:t>
            </a:r>
            <a:r>
              <a:rPr lang="en-US" altLang="ko-KR" dirty="0" err="1"/>
              <a:t>keypoints</a:t>
            </a:r>
            <a:r>
              <a:rPr lang="ko-KR" altLang="en-US" dirty="0"/>
              <a:t>를 추출한다</a:t>
            </a:r>
            <a:r>
              <a:rPr lang="en-US" altLang="ko-KR" dirty="0" smtClean="0"/>
              <a:t>.</a:t>
            </a:r>
          </a:p>
          <a:p>
            <a:pPr latinLnBrk="0">
              <a:spcAft>
                <a:spcPts val="600"/>
              </a:spcAft>
            </a:pPr>
            <a:r>
              <a:rPr lang="ko-KR" altLang="en-US" dirty="0" smtClean="0"/>
              <a:t>그러나 </a:t>
            </a:r>
            <a:r>
              <a:rPr lang="ko-KR" altLang="en-US" dirty="0"/>
              <a:t>재활 영상의 특성상</a:t>
            </a:r>
            <a:r>
              <a:rPr lang="en-US" altLang="ko-KR" dirty="0"/>
              <a:t>, </a:t>
            </a:r>
            <a:r>
              <a:rPr lang="ko-KR" altLang="en-US" b="1" dirty="0"/>
              <a:t>환자의 움직임이 크지 않고 위치 변화가 거의 없기 때문에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프레임마다</a:t>
            </a:r>
            <a:r>
              <a:rPr lang="ko-KR" altLang="en-US" dirty="0"/>
              <a:t> 별도의 탐지 과정을 수행할 필요는 없다</a:t>
            </a:r>
            <a:r>
              <a:rPr lang="en-US" altLang="ko-KR" dirty="0" smtClean="0"/>
              <a:t>. (5 Frame </a:t>
            </a:r>
            <a:r>
              <a:rPr lang="ko-KR" altLang="en-US" dirty="0" smtClean="0"/>
              <a:t>마다 </a:t>
            </a:r>
            <a:r>
              <a:rPr lang="en-US" altLang="ko-KR" dirty="0" smtClean="0"/>
              <a:t>Detector </a:t>
            </a:r>
            <a:r>
              <a:rPr lang="ko-KR" altLang="en-US" dirty="0" smtClean="0"/>
              <a:t>시행</a:t>
            </a:r>
            <a:r>
              <a:rPr lang="en-US" altLang="ko-KR" dirty="0" smtClean="0"/>
              <a:t>)</a:t>
            </a:r>
          </a:p>
          <a:p>
            <a:pPr latinLnBrk="0">
              <a:spcAft>
                <a:spcPts val="600"/>
              </a:spcAft>
            </a:pPr>
            <a:r>
              <a:rPr lang="ko-KR" altLang="en-US" dirty="0" smtClean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현재 사용 중인 </a:t>
            </a:r>
            <a:r>
              <a:rPr lang="en-US" altLang="ko-KR" dirty="0"/>
              <a:t>Detector</a:t>
            </a:r>
            <a:r>
              <a:rPr lang="ko-KR" altLang="en-US" dirty="0"/>
              <a:t>의 크기가 비교적 크기 때문에</a:t>
            </a:r>
            <a:r>
              <a:rPr lang="en-US" altLang="ko-KR" dirty="0"/>
              <a:t>, </a:t>
            </a:r>
            <a:r>
              <a:rPr lang="ko-KR" altLang="en-US" b="1" dirty="0"/>
              <a:t>보다 경량화된 모델을 활용할 경우 </a:t>
            </a:r>
            <a:r>
              <a:rPr lang="ko-KR" altLang="en-US" b="1" dirty="0" err="1"/>
              <a:t>라벨링</a:t>
            </a:r>
            <a:r>
              <a:rPr lang="ko-KR" altLang="en-US" b="1" dirty="0"/>
              <a:t> 속도를 크게 향상시킬 수 있다</a:t>
            </a:r>
            <a:r>
              <a:rPr lang="en-US" altLang="ko-KR" b="1" dirty="0"/>
              <a:t>.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68757" y="3599787"/>
            <a:ext cx="11732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dirty="0" smtClean="0"/>
              <a:t>현재 해당 방식을 활용하기에는 정확도가 낮아질 가능성이 존재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방식으로 시간이 오래 걸리더라도 정확한 </a:t>
            </a:r>
            <a:r>
              <a:rPr lang="en-US" altLang="ko-KR" dirty="0" smtClean="0"/>
              <a:t>labeling</a:t>
            </a:r>
            <a:r>
              <a:rPr lang="ko-KR" altLang="en-US" dirty="0" smtClean="0"/>
              <a:t>을 하는 방식으로 </a:t>
            </a:r>
            <a:r>
              <a:rPr lang="en-US" altLang="ko-KR" dirty="0" err="1" smtClean="0"/>
              <a:t>keypoints</a:t>
            </a:r>
            <a:r>
              <a:rPr lang="ko-KR" altLang="en-US" dirty="0" smtClean="0"/>
              <a:t>를 추출하고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82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455" y="903081"/>
            <a:ext cx="3671927" cy="224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17" y="3230645"/>
            <a:ext cx="4192602" cy="34470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428212" y="3230645"/>
            <a:ext cx="6622472" cy="3447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1200" dirty="0" smtClean="0"/>
              <a:t>Outlier </a:t>
            </a:r>
            <a:r>
              <a:rPr lang="ko-KR" altLang="en-US" sz="1200" dirty="0"/>
              <a:t>발생 원인 분석 </a:t>
            </a:r>
            <a:r>
              <a:rPr lang="en-US" altLang="ko-KR" sz="1200" dirty="0"/>
              <a:t>(Analysis of Outlier Occurrence</a:t>
            </a:r>
            <a:r>
              <a:rPr lang="en-US" altLang="ko-KR" sz="1200" dirty="0" smtClean="0"/>
              <a:t>)</a:t>
            </a:r>
          </a:p>
          <a:p>
            <a:pPr latinLnBrk="0">
              <a:spcAft>
                <a:spcPts val="600"/>
              </a:spcAft>
            </a:pPr>
            <a:r>
              <a:rPr lang="ko-KR" altLang="en-US" sz="1200" dirty="0" err="1" smtClean="0"/>
              <a:t>라벨링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결과에서 일부 프레임에서 </a:t>
            </a:r>
            <a:r>
              <a:rPr lang="en-US" altLang="ko-KR" sz="1200" dirty="0"/>
              <a:t>Outlier</a:t>
            </a:r>
            <a:r>
              <a:rPr lang="ko-KR" altLang="en-US" sz="1200" dirty="0"/>
              <a:t>가 발생하는 현상을 확인할 수 있었다</a:t>
            </a:r>
            <a:r>
              <a:rPr lang="en-US" altLang="ko-KR" sz="1200" dirty="0" smtClean="0"/>
              <a:t>.</a:t>
            </a:r>
          </a:p>
          <a:p>
            <a:pPr latinLnBrk="0">
              <a:spcAft>
                <a:spcPts val="600"/>
              </a:spcAft>
            </a:pPr>
            <a:r>
              <a:rPr lang="ko-KR" altLang="en-US" sz="1200" dirty="0" smtClean="0"/>
              <a:t>이러한 </a:t>
            </a:r>
            <a:r>
              <a:rPr lang="en-US" altLang="ko-KR" sz="1200" dirty="0"/>
              <a:t>Outlier</a:t>
            </a:r>
            <a:r>
              <a:rPr lang="ko-KR" altLang="en-US" sz="1200" dirty="0"/>
              <a:t>는 주로 다음과 같은 이유로 발생한다</a:t>
            </a:r>
            <a:r>
              <a:rPr lang="en-US" altLang="ko-KR" sz="1200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en-US" altLang="ko-KR" sz="1200" dirty="0" smtClean="0"/>
              <a:t>Occlusion </a:t>
            </a:r>
            <a:r>
              <a:rPr lang="ko-KR" altLang="en-US" sz="1200" dirty="0" smtClean="0"/>
              <a:t>문제</a:t>
            </a:r>
            <a:endParaRPr lang="en-US" altLang="ko-KR" sz="1200" dirty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특정 </a:t>
            </a:r>
            <a:r>
              <a:rPr lang="ko-KR" altLang="en-US" sz="1200" dirty="0"/>
              <a:t>자세나 시점에서 신체 일부가 가려지면서 관절 인식이 불완전하게 이루어지는 경우</a:t>
            </a:r>
            <a:r>
              <a:rPr lang="en-US" altLang="ko-KR" sz="1200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ko-KR" altLang="en-US" sz="1200" dirty="0" smtClean="0"/>
              <a:t>좌</a:t>
            </a:r>
            <a:r>
              <a:rPr lang="en-US" altLang="ko-KR" sz="1200" dirty="0"/>
              <a:t>·</a:t>
            </a:r>
            <a:r>
              <a:rPr lang="ko-KR" altLang="en-US" sz="1200" dirty="0"/>
              <a:t>우</a:t>
            </a:r>
            <a:r>
              <a:rPr lang="en-US" altLang="ko-KR" sz="1200" dirty="0"/>
              <a:t>(L–R) </a:t>
            </a:r>
            <a:r>
              <a:rPr lang="ko-KR" altLang="en-US" sz="1200" dirty="0"/>
              <a:t>혼동 문제 </a:t>
            </a:r>
            <a:endParaRPr lang="en-US" altLang="ko-KR" sz="1200" dirty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Left </a:t>
            </a:r>
            <a:r>
              <a:rPr lang="en-US" altLang="ko-KR" sz="1200" dirty="0"/>
              <a:t>Elbow</a:t>
            </a:r>
            <a:r>
              <a:rPr lang="ko-KR" altLang="en-US" sz="1200" dirty="0"/>
              <a:t>와 </a:t>
            </a:r>
            <a:r>
              <a:rPr lang="en-US" altLang="ko-KR" sz="1200" dirty="0"/>
              <a:t>Right Elbow </a:t>
            </a:r>
            <a:r>
              <a:rPr lang="ko-KR" altLang="en-US" sz="1200" dirty="0"/>
              <a:t>등 대칭 관절이 혼동되어 </a:t>
            </a:r>
            <a:r>
              <a:rPr lang="en-US" altLang="ko-KR" sz="1200" dirty="0" err="1"/>
              <a:t>Keypoints</a:t>
            </a:r>
            <a:r>
              <a:rPr lang="ko-KR" altLang="en-US" sz="1200" dirty="0"/>
              <a:t>가 겹치거나 뒤바뀌는 경우</a:t>
            </a:r>
            <a:r>
              <a:rPr lang="en-US" altLang="ko-KR" sz="1200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ko-KR" altLang="en-US" sz="1200" dirty="0" smtClean="0"/>
              <a:t>흔들림</a:t>
            </a:r>
            <a:r>
              <a:rPr lang="en-US" altLang="ko-KR" sz="1200" dirty="0"/>
              <a:t>(Blur) </a:t>
            </a:r>
            <a:r>
              <a:rPr lang="ko-KR" altLang="en-US" sz="1200" dirty="0"/>
              <a:t>문제 </a:t>
            </a:r>
            <a:endParaRPr lang="en-US" altLang="ko-KR" sz="1200" dirty="0" smtClean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빠른 </a:t>
            </a:r>
            <a:r>
              <a:rPr lang="ko-KR" altLang="en-US" sz="1200" dirty="0"/>
              <a:t>움직임으로 인해 영상에 잔상이 남으며</a:t>
            </a:r>
            <a:r>
              <a:rPr lang="en-US" altLang="ko-KR" sz="1200" dirty="0"/>
              <a:t>, </a:t>
            </a:r>
            <a:r>
              <a:rPr lang="ko-KR" altLang="en-US" sz="1200" dirty="0"/>
              <a:t>정확한 좌표가 추출되지 않는 경우</a:t>
            </a:r>
            <a:r>
              <a:rPr lang="en-US" altLang="ko-KR" sz="1200" dirty="0" smtClean="0"/>
              <a:t>.</a:t>
            </a:r>
          </a:p>
          <a:p>
            <a:pPr marL="342900" indent="-342900" latinLnBrk="0">
              <a:spcAft>
                <a:spcPts val="600"/>
              </a:spcAft>
              <a:buAutoNum type="arabicPeriod"/>
            </a:pPr>
            <a:r>
              <a:rPr lang="ko-KR" altLang="en-US" sz="1200" dirty="0" smtClean="0"/>
              <a:t>환자복에 </a:t>
            </a:r>
            <a:r>
              <a:rPr lang="ko-KR" altLang="en-US" sz="1200" dirty="0"/>
              <a:t>의한 관절 위치 혼동 </a:t>
            </a:r>
            <a:endParaRPr lang="en-US" altLang="ko-KR" sz="1200" dirty="0" smtClean="0"/>
          </a:p>
          <a:p>
            <a:pPr marL="800100" lvl="1" indent="-3429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상</a:t>
            </a:r>
            <a:r>
              <a:rPr lang="en-US" altLang="ko-KR" sz="1200" dirty="0"/>
              <a:t>·</a:t>
            </a:r>
            <a:r>
              <a:rPr lang="ko-KR" altLang="en-US" sz="1200" dirty="0"/>
              <a:t>하의가 동일한 패턴을 가진 통이 큰 환자복으로 인해 팔꿈치나 무릎 등 관절의 경계가 명확히 구분되지 않는 경우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17" y="903081"/>
            <a:ext cx="3678296" cy="2223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43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C69330-D8A8-4B16-A75F-3C06CAA7C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518" y="117370"/>
            <a:ext cx="1483817" cy="420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A859C6-28D8-4D39-9728-8767B70E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3220" y="127358"/>
            <a:ext cx="1529649" cy="40037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0" y="67924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5508" y="9671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Outlier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4133" y="154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48930"/>
              </p:ext>
            </p:extLst>
          </p:nvPr>
        </p:nvGraphicFramePr>
        <p:xfrm>
          <a:off x="105508" y="830745"/>
          <a:ext cx="11826645" cy="58673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6630">
                  <a:extLst>
                    <a:ext uri="{9D8B030D-6E8A-4147-A177-3AD203B41FA5}">
                      <a16:colId xmlns:a16="http://schemas.microsoft.com/office/drawing/2014/main" val="3925815009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69763277"/>
                    </a:ext>
                  </a:extLst>
                </a:gridCol>
                <a:gridCol w="4839702">
                  <a:extLst>
                    <a:ext uri="{9D8B030D-6E8A-4147-A177-3AD203B41FA5}">
                      <a16:colId xmlns:a16="http://schemas.microsoft.com/office/drawing/2014/main" val="1432964365"/>
                    </a:ext>
                  </a:extLst>
                </a:gridCol>
                <a:gridCol w="4839702">
                  <a:extLst>
                    <a:ext uri="{9D8B030D-6E8A-4147-A177-3AD203B41FA5}">
                      <a16:colId xmlns:a16="http://schemas.microsoft.com/office/drawing/2014/main" val="2963318207"/>
                    </a:ext>
                  </a:extLst>
                </a:gridCol>
              </a:tblGrid>
              <a:tr h="357975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069158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Confidence</a:t>
                      </a:r>
                      <a:r>
                        <a:rPr lang="en-US" altLang="ko-KR" baseline="0" dirty="0" smtClean="0"/>
                        <a:t> Score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모델 내재적 지표이기 때문에 신뢰도를 그대로 사용할 수 있다</a:t>
                      </a:r>
                      <a:r>
                        <a:rPr lang="en-US" altLang="ko-KR" sz="1200" dirty="0" smtClean="0"/>
                        <a:t>. (</a:t>
                      </a:r>
                      <a:r>
                        <a:rPr lang="ko-KR" altLang="en-US" sz="1200" dirty="0" smtClean="0"/>
                        <a:t>실시간 처리에 최적이다</a:t>
                      </a:r>
                      <a:r>
                        <a:rPr lang="en-US" altLang="ko-KR" sz="1200" dirty="0" smtClean="0"/>
                        <a:t>.)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신뢰 가중치 </a:t>
                      </a:r>
                      <a:r>
                        <a:rPr lang="en-US" altLang="ko-KR" sz="1200" b="1" dirty="0" smtClean="0"/>
                        <a:t>(weight)</a:t>
                      </a:r>
                      <a:r>
                        <a:rPr lang="ko-KR" altLang="en-US" sz="1200" b="1" dirty="0" smtClean="0"/>
                        <a:t>로 활용할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Occulusion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blur, </a:t>
                      </a:r>
                      <a:r>
                        <a:rPr lang="ko-KR" altLang="en-US" sz="1200" baseline="0" dirty="0" smtClean="0"/>
                        <a:t>조명 문제 등 </a:t>
                      </a:r>
                      <a:r>
                        <a:rPr lang="ko-KR" altLang="en-US" sz="1200" b="1" baseline="0" dirty="0" smtClean="0"/>
                        <a:t>시각적 가림에 매우 취약</a:t>
                      </a:r>
                      <a:r>
                        <a:rPr lang="ko-KR" altLang="en-US" sz="1200" baseline="0" dirty="0" smtClean="0"/>
                        <a:t>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환경마다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baseline confidence</a:t>
                      </a:r>
                      <a:r>
                        <a:rPr lang="ko-KR" altLang="en-US" sz="1200" baseline="0" dirty="0" smtClean="0"/>
                        <a:t>가 달라 절대적인 </a:t>
                      </a:r>
                      <a:r>
                        <a:rPr lang="en-US" altLang="ko-KR" sz="1200" baseline="0" dirty="0" smtClean="0"/>
                        <a:t>threshold </a:t>
                      </a:r>
                      <a:r>
                        <a:rPr lang="ko-KR" altLang="en-US" sz="1200" baseline="0" dirty="0" smtClean="0"/>
                        <a:t>설정이 어렵다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453431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Velocity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물리적으로 직관적이다</a:t>
                      </a:r>
                      <a:r>
                        <a:rPr lang="en-US" altLang="ko-KR" sz="1200" dirty="0" smtClean="0"/>
                        <a:t>. </a:t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(Outlier</a:t>
                      </a:r>
                      <a:r>
                        <a:rPr lang="ko-KR" altLang="en-US" sz="1200" dirty="0" smtClean="0"/>
                        <a:t>는 위치 변화가 급변하는 경우가 대다수이기 때문에 시각적으로도 확인이 용이하다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Frame rate</a:t>
                      </a:r>
                      <a:r>
                        <a:rPr lang="ko-KR" altLang="en-US" sz="1200" dirty="0" smtClean="0"/>
                        <a:t>가 낮거나 불규칙할 경우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빠른 움직임에 약하다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baseline="0" dirty="0" smtClean="0"/>
                        <a:t>정지 </a:t>
                      </a:r>
                      <a:r>
                        <a:rPr lang="en-US" altLang="ko-KR" sz="1200" b="1" baseline="0" dirty="0" smtClean="0"/>
                        <a:t>-&gt; </a:t>
                      </a:r>
                      <a:r>
                        <a:rPr lang="ko-KR" altLang="en-US" sz="1200" b="1" baseline="0" dirty="0" smtClean="0"/>
                        <a:t>움직임 전환 구간에서 </a:t>
                      </a:r>
                      <a:r>
                        <a:rPr lang="ko-KR" altLang="en-US" sz="1200" b="1" baseline="0" dirty="0" err="1" smtClean="0"/>
                        <a:t>오탐이</a:t>
                      </a:r>
                      <a:r>
                        <a:rPr lang="ko-KR" altLang="en-US" sz="1200" b="1" baseline="0" dirty="0" smtClean="0"/>
                        <a:t> 자주 발생한다</a:t>
                      </a:r>
                      <a:r>
                        <a:rPr lang="en-US" altLang="ko-KR" sz="1200" b="1" baseline="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절대적 </a:t>
                      </a:r>
                      <a:r>
                        <a:rPr lang="en-US" altLang="ko-KR" sz="1200" baseline="0" dirty="0" smtClean="0"/>
                        <a:t>threshold </a:t>
                      </a:r>
                      <a:r>
                        <a:rPr lang="ko-KR" altLang="en-US" sz="1200" baseline="0" dirty="0" smtClean="0"/>
                        <a:t>설정이 어렵다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115931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Angle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카메라 위치나 프레임 이동에 강하다</a:t>
                      </a:r>
                      <a:r>
                        <a:rPr lang="en-US" altLang="ko-KR" sz="1200" dirty="0" smtClean="0"/>
                        <a:t>. (</a:t>
                      </a:r>
                      <a:r>
                        <a:rPr lang="ko-KR" altLang="en-US" sz="1200" dirty="0" smtClean="0"/>
                        <a:t>상대적 구조이기 때문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실제 동작 이상 탐지에 적합하다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(2D </a:t>
                      </a:r>
                      <a:r>
                        <a:rPr lang="ko-KR" altLang="en-US" sz="1200" dirty="0" smtClean="0"/>
                        <a:t>환경에서는 다소 제한적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팔이나 다리가 카메라와 일직선 상에 놓일 경우</a:t>
                      </a:r>
                      <a:r>
                        <a:rPr lang="en-US" altLang="ko-KR" sz="1200" b="1" dirty="0" smtClean="0"/>
                        <a:t>, angle</a:t>
                      </a:r>
                      <a:r>
                        <a:rPr lang="ko-KR" altLang="en-US" sz="1200" b="1" dirty="0" smtClean="0"/>
                        <a:t>의 값이</a:t>
                      </a:r>
                      <a:r>
                        <a:rPr lang="ko-KR" altLang="en-US" sz="1200" b="1" baseline="0" dirty="0" smtClean="0"/>
                        <a:t> 불연속적으로 변할 수 있다</a:t>
                      </a:r>
                      <a:r>
                        <a:rPr lang="en-US" altLang="ko-KR" sz="1200" b="1" baseline="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관절 누락 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 계산이 불가능 하다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285300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Kalman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현재 상태를 이전 예측과 새 관측을 가중 평균으로 융합하는 방식이다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Outlier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탐지보다는 </a:t>
                      </a:r>
                      <a:r>
                        <a:rPr lang="en-US" altLang="ko-KR" sz="1200" b="1" baseline="0" dirty="0" smtClean="0"/>
                        <a:t>Jitter </a:t>
                      </a:r>
                      <a:r>
                        <a:rPr lang="ko-KR" altLang="en-US" sz="1200" b="1" baseline="0" dirty="0" smtClean="0"/>
                        <a:t>문제를 해결하는데 적합</a:t>
                      </a:r>
                      <a:r>
                        <a:rPr lang="ko-KR" altLang="en-US" sz="1200" baseline="0" dirty="0" smtClean="0"/>
                        <a:t>하다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Gausian</a:t>
                      </a:r>
                      <a:r>
                        <a:rPr lang="en-US" altLang="ko-KR" sz="1200" dirty="0" smtClean="0"/>
                        <a:t> noise</a:t>
                      </a:r>
                      <a:r>
                        <a:rPr lang="ko-KR" altLang="en-US" sz="1200" dirty="0" smtClean="0"/>
                        <a:t>를 전제로 설계되었기 때문에 </a:t>
                      </a:r>
                      <a:r>
                        <a:rPr lang="ko-KR" altLang="en-US" sz="1200" b="1" dirty="0" smtClean="0"/>
                        <a:t>비정상적으로 큰 </a:t>
                      </a:r>
                      <a:r>
                        <a:rPr lang="en-US" altLang="ko-KR" sz="1200" b="1" dirty="0" smtClean="0"/>
                        <a:t>Outlier</a:t>
                      </a:r>
                      <a:r>
                        <a:rPr lang="ko-KR" altLang="en-US" sz="1200" b="1" dirty="0" smtClean="0"/>
                        <a:t>는 그대로 반영</a:t>
                      </a:r>
                      <a:r>
                        <a:rPr lang="ko-KR" altLang="en-US" sz="1200" dirty="0" smtClean="0"/>
                        <a:t>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파라미터</a:t>
                      </a:r>
                      <a:r>
                        <a:rPr lang="ko-KR" altLang="en-US" sz="1200" dirty="0" smtClean="0"/>
                        <a:t> 설정에 매우 민감하다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807155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Isolation Forest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분포 가정이 필요 없다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Temporal </a:t>
                      </a:r>
                      <a:r>
                        <a:rPr lang="ko-KR" altLang="en-US" sz="1200" dirty="0" smtClean="0"/>
                        <a:t>정보를 고려하지 않아 </a:t>
                      </a:r>
                      <a:r>
                        <a:rPr lang="ko-KR" altLang="en-US" sz="1200" b="1" dirty="0" smtClean="0"/>
                        <a:t>연속된 </a:t>
                      </a:r>
                      <a:r>
                        <a:rPr lang="en-US" altLang="ko-KR" sz="1200" b="1" dirty="0" smtClean="0"/>
                        <a:t>Outlier</a:t>
                      </a:r>
                      <a:r>
                        <a:rPr lang="ko-KR" altLang="en-US" sz="1200" b="1" dirty="0" smtClean="0"/>
                        <a:t>를 잘 잡아내지 못한다</a:t>
                      </a:r>
                      <a:r>
                        <a:rPr lang="en-US" altLang="ko-KR" sz="1200" b="1" dirty="0" smtClean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 smtClean="0"/>
                        <a:t>정상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baseline="0" dirty="0" smtClean="0"/>
                        <a:t>이상 비율에 민감하다</a:t>
                      </a:r>
                      <a:r>
                        <a:rPr lang="en-US" altLang="ko-KR" sz="1200" baseline="0" dirty="0" smtClean="0"/>
                        <a:t>. (</a:t>
                      </a:r>
                      <a:r>
                        <a:rPr lang="ko-KR" altLang="en-US" sz="1200" baseline="0" dirty="0" smtClean="0"/>
                        <a:t>절대적인 값 설정이 어렵다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en-US" altLang="ko-KR" sz="12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 smtClean="0"/>
                        <a:t>실시간성이</a:t>
                      </a:r>
                      <a:r>
                        <a:rPr lang="ko-KR" altLang="en-US" sz="1200" dirty="0" smtClean="0"/>
                        <a:t> 없다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790722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FFT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반복 동작에 매우 적합하다</a:t>
                      </a:r>
                      <a:r>
                        <a:rPr lang="en-US" altLang="ko-KR" sz="1200" b="1" dirty="0" smtClean="0"/>
                        <a:t>.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주기적 동작은 주파수 스펙트럼이 일정하다</a:t>
                      </a:r>
                      <a:r>
                        <a:rPr lang="en-US" altLang="ko-KR" sz="1200" dirty="0" smtClean="0"/>
                        <a:t>.)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/>
                        <a:t>Occulusion</a:t>
                      </a:r>
                      <a:r>
                        <a:rPr lang="ko-KR" altLang="en-US" sz="1200" dirty="0" smtClean="0"/>
                        <a:t>이나 </a:t>
                      </a:r>
                      <a:r>
                        <a:rPr lang="en-US" altLang="ko-KR" sz="1200" dirty="0" smtClean="0"/>
                        <a:t>confidence drop</a:t>
                      </a:r>
                      <a:r>
                        <a:rPr lang="ko-KR" altLang="en-US" sz="1200" dirty="0" smtClean="0"/>
                        <a:t>에 비교적 덜 민감하다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단발성 튐 보다는 주기적 패턴 이상에 강하므로</a:t>
                      </a:r>
                      <a:r>
                        <a:rPr lang="ko-KR" altLang="en-US" sz="1200" dirty="0" smtClean="0"/>
                        <a:t> 순간 </a:t>
                      </a:r>
                      <a:r>
                        <a:rPr lang="en-US" altLang="ko-KR" sz="1200" dirty="0" smtClean="0"/>
                        <a:t>Outlier </a:t>
                      </a:r>
                      <a:r>
                        <a:rPr lang="ko-KR" altLang="en-US" sz="1200" dirty="0" smtClean="0"/>
                        <a:t>탐지에는 부적합하다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 smtClean="0"/>
                        <a:t>실시간성이</a:t>
                      </a:r>
                      <a:r>
                        <a:rPr lang="ko-KR" altLang="en-US" sz="1200" b="1" dirty="0" smtClean="0"/>
                        <a:t> 없다</a:t>
                      </a:r>
                      <a:r>
                        <a:rPr lang="en-US" altLang="ko-KR" sz="1200" b="1" dirty="0" smtClean="0"/>
                        <a:t>.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Window_FFT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또한 </a:t>
                      </a:r>
                      <a:r>
                        <a:rPr lang="en-US" altLang="ko-KR" sz="1200" baseline="0" dirty="0" smtClean="0"/>
                        <a:t>3~5</a:t>
                      </a:r>
                      <a:r>
                        <a:rPr lang="ko-KR" altLang="en-US" sz="1200" baseline="0" dirty="0" smtClean="0"/>
                        <a:t>초의 </a:t>
                      </a:r>
                      <a:r>
                        <a:rPr lang="en-US" altLang="ko-KR" sz="1200" baseline="0" dirty="0" smtClean="0"/>
                        <a:t>latency</a:t>
                      </a:r>
                      <a:r>
                        <a:rPr lang="ko-KR" altLang="en-US" sz="1200" baseline="0" dirty="0" smtClean="0"/>
                        <a:t>가 발생한다</a:t>
                      </a:r>
                      <a:r>
                        <a:rPr lang="en-US" altLang="ko-KR" sz="1200" baseline="0" dirty="0" smtClean="0"/>
                        <a:t>.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216167"/>
                  </a:ext>
                </a:extLst>
              </a:tr>
              <a:tr h="771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IQR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계산이 단순하고 빠르다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튀는 값에 가장 강한 모습을 보인다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시간 연속성을 고려하지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smtClean="0"/>
                        <a:t>절대적인 </a:t>
                      </a:r>
                      <a:r>
                        <a:rPr lang="ko-KR" altLang="en-US" sz="1200" b="1" dirty="0" err="1" smtClean="0"/>
                        <a:t>설정값</a:t>
                      </a:r>
                      <a:r>
                        <a:rPr lang="ko-KR" altLang="en-US" sz="1200" b="1" dirty="0" smtClean="0"/>
                        <a:t> 결정이 어렵다</a:t>
                      </a:r>
                      <a:r>
                        <a:rPr lang="en-US" altLang="ko-KR" sz="1200" b="1" dirty="0" smtClean="0"/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 smtClean="0"/>
                        <a:t>실시간성이</a:t>
                      </a:r>
                      <a:r>
                        <a:rPr lang="ko-KR" altLang="en-US" sz="1200" b="1" dirty="0" smtClean="0"/>
                        <a:t> 없다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6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2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7371</TotalTime>
  <Words>1493</Words>
  <Application>Microsoft Office PowerPoint</Application>
  <PresentationFormat>와이드스크린</PresentationFormat>
  <Paragraphs>306</Paragraphs>
  <Slides>23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Biome Light</vt:lpstr>
      <vt:lpstr>나눔고딕 ExtraBold</vt:lpstr>
      <vt:lpstr>맑은 고딕</vt:lpstr>
      <vt:lpstr>맑은 고딕 Semilight</vt:lpstr>
      <vt:lpstr>Arial</vt:lpstr>
      <vt:lpstr>Arial Black</vt:lpstr>
      <vt:lpstr>Bahnschrift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MI2RL</dc:creator>
  <cp:lastModifiedBy>MI2RL</cp:lastModifiedBy>
  <cp:revision>181</cp:revision>
  <dcterms:created xsi:type="dcterms:W3CDTF">2025-09-04T03:31:05Z</dcterms:created>
  <dcterms:modified xsi:type="dcterms:W3CDTF">2025-11-05T05:05:13Z</dcterms:modified>
</cp:coreProperties>
</file>